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Open Sans" panose="020B0606030504020204" pitchFamily="34" charset="0"/>
      <p:regular r:id="rId6"/>
      <p:bold r:id="rId7"/>
      <p:italic r:id="rId8"/>
      <p:boldItalic r:id="rId9"/>
    </p:embeddedFont>
    <p:embeddedFont>
      <p:font typeface="Open Sans SemiBold" panose="020B0606030504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0CeFAWhodm+Ehzi3dEZRgkBDn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9"/>
  </p:normalViewPr>
  <p:slideViewPr>
    <p:cSldViewPr snapToGrid="0">
      <p:cViewPr varScale="1">
        <p:scale>
          <a:sx n="110" d="100"/>
          <a:sy n="110" d="100"/>
        </p:scale>
        <p:origin x="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0023c1041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10023c104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0023c1041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310023c104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0023c1041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10023c104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10023c1041_0_51"/>
          <p:cNvPicPr preferRelativeResize="0"/>
          <p:nvPr/>
        </p:nvPicPr>
        <p:blipFill rotWithShape="1">
          <a:blip r:embed="rId3">
            <a:alphaModFix/>
          </a:blip>
          <a:srcRect t="7877" b="7869"/>
          <a:stretch/>
        </p:blipFill>
        <p:spPr>
          <a:xfrm>
            <a:off x="0" y="0"/>
            <a:ext cx="12191999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310023c1041_0_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1B38">
              <a:alpha val="7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g310023c1041_0_51"/>
          <p:cNvPicPr preferRelativeResize="0"/>
          <p:nvPr/>
        </p:nvPicPr>
        <p:blipFill rotWithShape="1">
          <a:blip r:embed="rId4">
            <a:alphaModFix/>
          </a:blip>
          <a:srcRect r="1854"/>
          <a:stretch/>
        </p:blipFill>
        <p:spPr>
          <a:xfrm>
            <a:off x="4533900" y="1035200"/>
            <a:ext cx="7162580" cy="47875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92" name="Google Shape;92;g310023c1041_0_51"/>
          <p:cNvSpPr txBox="1"/>
          <p:nvPr/>
        </p:nvSpPr>
        <p:spPr>
          <a:xfrm>
            <a:off x="355431" y="1215619"/>
            <a:ext cx="47169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Factory Namespace Manager</a:t>
            </a:r>
            <a:endParaRPr/>
          </a:p>
        </p:txBody>
      </p:sp>
      <p:sp>
        <p:nvSpPr>
          <p:cNvPr id="93" name="Google Shape;93;g310023c1041_0_51"/>
          <p:cNvSpPr/>
          <p:nvPr/>
        </p:nvSpPr>
        <p:spPr>
          <a:xfrm>
            <a:off x="728168" y="2230221"/>
            <a:ext cx="1828800" cy="4560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g310023c1041_0_51"/>
          <p:cNvGrpSpPr/>
          <p:nvPr/>
        </p:nvGrpSpPr>
        <p:grpSpPr>
          <a:xfrm>
            <a:off x="528209" y="2479882"/>
            <a:ext cx="6307300" cy="4100566"/>
            <a:chOff x="680550" y="2336975"/>
            <a:chExt cx="5167800" cy="3297600"/>
          </a:xfrm>
        </p:grpSpPr>
        <p:sp>
          <p:nvSpPr>
            <p:cNvPr id="95" name="Google Shape;95;g310023c1041_0_51"/>
            <p:cNvSpPr/>
            <p:nvPr/>
          </p:nvSpPr>
          <p:spPr>
            <a:xfrm>
              <a:off x="680550" y="2336975"/>
              <a:ext cx="5167800" cy="3297600"/>
            </a:xfrm>
            <a:prstGeom prst="rect">
              <a:avLst/>
            </a:prstGeom>
            <a:solidFill>
              <a:srgbClr val="164680"/>
            </a:solidFill>
            <a:ln w="12700" cap="flat" cmpd="sng">
              <a:solidFill>
                <a:srgbClr val="1646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" name="Google Shape;96;g310023c1041_0_51"/>
            <p:cNvGrpSpPr/>
            <p:nvPr/>
          </p:nvGrpSpPr>
          <p:grpSpPr>
            <a:xfrm>
              <a:off x="1015850" y="2560723"/>
              <a:ext cx="4497300" cy="2464564"/>
              <a:chOff x="1015850" y="2584194"/>
              <a:chExt cx="4497300" cy="2464564"/>
            </a:xfrm>
          </p:grpSpPr>
          <p:sp>
            <p:nvSpPr>
              <p:cNvPr id="97" name="Google Shape;97;g310023c1041_0_51"/>
              <p:cNvSpPr txBox="1"/>
              <p:nvPr/>
            </p:nvSpPr>
            <p:spPr>
              <a:xfrm>
                <a:off x="1015850" y="2584194"/>
                <a:ext cx="4497300" cy="244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57200" marR="0" lvl="0" indent="0" algn="l" rtl="0">
                  <a:lnSpc>
                    <a:spcPct val="114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The fragmented state of factory data has been a severe roadblock to scaling AI for manufacturers.</a:t>
                </a:r>
                <a:endParaRPr sz="16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457200" marR="0" lvl="0" indent="0" algn="l" rtl="0">
                  <a:lnSpc>
                    <a:spcPct val="114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Factory Namespace Manager is a Small Language Model that converts diverse factory data naming systems into standardized corporate formats.</a:t>
                </a:r>
                <a:endParaRPr sz="16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457200" marR="0" lvl="0" indent="0" algn="l" rtl="0">
                  <a:lnSpc>
                    <a:spcPct val="114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High-speed, high-volume data mapping replaces slow, manual work by subject matter experts, typically done for only a small subset of data.</a:t>
                </a:r>
                <a:endParaRPr sz="16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457200" marR="0" lvl="0" indent="0" algn="l" rtl="0">
                  <a:lnSpc>
                    <a:spcPct val="114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 dirty="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Now available in Microsoft Azure AI </a:t>
                </a:r>
                <a:r>
                  <a:rPr lang="en-US" sz="1600" dirty="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</a:t>
                </a:r>
                <a:r>
                  <a:rPr lang="en-US" sz="1600" b="0" i="0" u="none" strike="noStrike" cap="none" dirty="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odel </a:t>
                </a:r>
                <a:r>
                  <a:rPr lang="en-US" sz="1600" dirty="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catalog.</a:t>
                </a:r>
                <a:endParaRPr dirty="0"/>
              </a:p>
            </p:txBody>
          </p:sp>
          <p:sp>
            <p:nvSpPr>
              <p:cNvPr id="98" name="Google Shape;98;g310023c1041_0_51"/>
              <p:cNvSpPr/>
              <p:nvPr/>
            </p:nvSpPr>
            <p:spPr>
              <a:xfrm>
                <a:off x="1226103" y="2795322"/>
                <a:ext cx="91500" cy="91500"/>
              </a:xfrm>
              <a:prstGeom prst="ellipse">
                <a:avLst/>
              </a:prstGeom>
              <a:solidFill>
                <a:srgbClr val="FFC000"/>
              </a:solidFill>
              <a:ln w="127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g310023c1041_0_51"/>
              <p:cNvSpPr/>
              <p:nvPr/>
            </p:nvSpPr>
            <p:spPr>
              <a:xfrm>
                <a:off x="1208891" y="4173255"/>
                <a:ext cx="91500" cy="91500"/>
              </a:xfrm>
              <a:prstGeom prst="ellipse">
                <a:avLst/>
              </a:prstGeom>
              <a:solidFill>
                <a:srgbClr val="FFC000"/>
              </a:solidFill>
              <a:ln w="127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g310023c1041_0_51"/>
              <p:cNvSpPr/>
              <p:nvPr/>
            </p:nvSpPr>
            <p:spPr>
              <a:xfrm>
                <a:off x="1163141" y="4957258"/>
                <a:ext cx="91500" cy="91500"/>
              </a:xfrm>
              <a:prstGeom prst="ellipse">
                <a:avLst/>
              </a:prstGeom>
              <a:solidFill>
                <a:srgbClr val="FFC000"/>
              </a:solidFill>
              <a:ln w="127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1" name="Google Shape;101;g310023c1041_0_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000" y="0"/>
            <a:ext cx="3620124" cy="13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310023c1041_0_51"/>
          <p:cNvSpPr/>
          <p:nvPr/>
        </p:nvSpPr>
        <p:spPr>
          <a:xfrm>
            <a:off x="1191213" y="3792764"/>
            <a:ext cx="111600" cy="1137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68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310023c1041_0_36"/>
          <p:cNvPicPr preferRelativeResize="0"/>
          <p:nvPr/>
        </p:nvPicPr>
        <p:blipFill rotWithShape="1">
          <a:blip r:embed="rId3">
            <a:alphaModFix/>
          </a:blip>
          <a:srcRect t="24750" b="9632"/>
          <a:stretch/>
        </p:blipFill>
        <p:spPr>
          <a:xfrm>
            <a:off x="-1" y="0"/>
            <a:ext cx="12192000" cy="342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10023c1041_0_36"/>
          <p:cNvSpPr/>
          <p:nvPr/>
        </p:nvSpPr>
        <p:spPr>
          <a:xfrm>
            <a:off x="0" y="0"/>
            <a:ext cx="4117500" cy="3429000"/>
          </a:xfrm>
          <a:prstGeom prst="rect">
            <a:avLst/>
          </a:prstGeom>
          <a:solidFill>
            <a:srgbClr val="0C1B38">
              <a:alpha val="7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310023c1041_0_36"/>
          <p:cNvSpPr txBox="1"/>
          <p:nvPr/>
        </p:nvSpPr>
        <p:spPr>
          <a:xfrm>
            <a:off x="310275" y="1237350"/>
            <a:ext cx="3128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Making Factory Data AI-Ready</a:t>
            </a:r>
            <a:endParaRPr/>
          </a:p>
        </p:txBody>
      </p:sp>
      <p:sp>
        <p:nvSpPr>
          <p:cNvPr id="110" name="Google Shape;110;g310023c1041_0_36"/>
          <p:cNvSpPr/>
          <p:nvPr/>
        </p:nvSpPr>
        <p:spPr>
          <a:xfrm>
            <a:off x="0" y="3927857"/>
            <a:ext cx="12192000" cy="9000"/>
          </a:xfrm>
          <a:prstGeom prst="rect">
            <a:avLst/>
          </a:prstGeom>
          <a:solidFill>
            <a:srgbClr val="D8EEFC"/>
          </a:solidFill>
          <a:ln w="12700" cap="flat" cmpd="sng">
            <a:solidFill>
              <a:srgbClr val="D8EEF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310023c1041_0_36"/>
          <p:cNvSpPr/>
          <p:nvPr/>
        </p:nvSpPr>
        <p:spPr>
          <a:xfrm>
            <a:off x="363174" y="3708401"/>
            <a:ext cx="457200" cy="457200"/>
          </a:xfrm>
          <a:prstGeom prst="ellipse">
            <a:avLst/>
          </a:prstGeom>
          <a:solidFill>
            <a:srgbClr val="D8EEFC"/>
          </a:solidFill>
          <a:ln w="12700" cap="flat" cmpd="sng">
            <a:solidFill>
              <a:srgbClr val="D8EEF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10023c1041_0_36"/>
          <p:cNvSpPr/>
          <p:nvPr/>
        </p:nvSpPr>
        <p:spPr>
          <a:xfrm>
            <a:off x="3343201" y="3708401"/>
            <a:ext cx="457200" cy="457200"/>
          </a:xfrm>
          <a:prstGeom prst="ellipse">
            <a:avLst/>
          </a:prstGeom>
          <a:solidFill>
            <a:srgbClr val="D8EEFC"/>
          </a:solidFill>
          <a:ln w="12700" cap="flat" cmpd="sng">
            <a:solidFill>
              <a:srgbClr val="D8EEF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310023c1041_0_36"/>
          <p:cNvSpPr/>
          <p:nvPr/>
        </p:nvSpPr>
        <p:spPr>
          <a:xfrm>
            <a:off x="6323228" y="3708401"/>
            <a:ext cx="457200" cy="457200"/>
          </a:xfrm>
          <a:prstGeom prst="ellipse">
            <a:avLst/>
          </a:prstGeom>
          <a:solidFill>
            <a:srgbClr val="D8EEFC"/>
          </a:solidFill>
          <a:ln w="12700" cap="flat" cmpd="sng">
            <a:solidFill>
              <a:srgbClr val="D8EEF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310023c1041_0_36"/>
          <p:cNvSpPr txBox="1"/>
          <p:nvPr/>
        </p:nvSpPr>
        <p:spPr>
          <a:xfrm>
            <a:off x="363174" y="4413299"/>
            <a:ext cx="2525700" cy="2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Small language model </a:t>
            </a: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analyzes a sample of renamed data to learn patterns behind data naming conventions. Doesn’t require detailed renaming rules.</a:t>
            </a:r>
            <a:endParaRPr sz="1000">
              <a:solidFill>
                <a:schemeClr val="dk1"/>
              </a:solidFill>
            </a:endParaRPr>
          </a:p>
          <a:p>
            <a:pPr marL="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g310023c1041_0_36"/>
          <p:cNvSpPr txBox="1"/>
          <p:nvPr/>
        </p:nvSpPr>
        <p:spPr>
          <a:xfrm>
            <a:off x="3343200" y="4413300"/>
            <a:ext cx="2658900" cy="2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Translates inconsistent data field names </a:t>
            </a: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into standardized corporate formats for use in data dictionaries or unified namespace.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g310023c1041_0_36"/>
          <p:cNvSpPr txBox="1"/>
          <p:nvPr/>
        </p:nvSpPr>
        <p:spPr>
          <a:xfrm>
            <a:off x="6323228" y="4413299"/>
            <a:ext cx="2525700" cy="1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Exports data </a:t>
            </a: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 Sight Machine or any ERP, BI, analytics or data governance system. </a:t>
            </a:r>
            <a:endParaRPr sz="1600">
              <a:solidFill>
                <a:schemeClr val="dk1"/>
              </a:solidFill>
            </a:endParaRPr>
          </a:p>
          <a:p>
            <a:pPr marL="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g310023c1041_0_36"/>
          <p:cNvSpPr txBox="1"/>
          <p:nvPr/>
        </p:nvSpPr>
        <p:spPr>
          <a:xfrm>
            <a:off x="9303254" y="4413299"/>
            <a:ext cx="2525700" cy="2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Makes the universe of factory data AI-ready. </a:t>
            </a: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Enables integration of factory data with enterprise data systems and tools for end-to-end optimization.  </a:t>
            </a:r>
            <a:r>
              <a:rPr lang="en-US" sz="1600">
                <a:solidFill>
                  <a:schemeClr val="dk1"/>
                </a:solidFill>
              </a:rPr>
              <a:t>          </a:t>
            </a:r>
            <a:endParaRPr sz="1600">
              <a:solidFill>
                <a:schemeClr val="dk1"/>
              </a:solidFill>
            </a:endParaRPr>
          </a:p>
          <a:p>
            <a:pPr marL="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g310023c1041_0_36"/>
          <p:cNvSpPr/>
          <p:nvPr/>
        </p:nvSpPr>
        <p:spPr>
          <a:xfrm>
            <a:off x="9303254" y="3694138"/>
            <a:ext cx="457200" cy="457200"/>
          </a:xfrm>
          <a:prstGeom prst="ellipse">
            <a:avLst/>
          </a:prstGeom>
          <a:solidFill>
            <a:srgbClr val="D8EEFC"/>
          </a:solidFill>
          <a:ln w="12700" cap="flat" cmpd="sng">
            <a:solidFill>
              <a:srgbClr val="D8EEF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g310023c1041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000" y="0"/>
            <a:ext cx="3620124" cy="13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310023c1041_0_77"/>
          <p:cNvPicPr preferRelativeResize="0"/>
          <p:nvPr/>
        </p:nvPicPr>
        <p:blipFill rotWithShape="1">
          <a:blip r:embed="rId3">
            <a:alphaModFix/>
          </a:blip>
          <a:srcRect t="7877" b="7869"/>
          <a:stretch/>
        </p:blipFill>
        <p:spPr>
          <a:xfrm>
            <a:off x="0" y="0"/>
            <a:ext cx="12191999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310023c1041_0_7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1B38">
              <a:alpha val="7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310023c1041_0_77"/>
          <p:cNvSpPr txBox="1"/>
          <p:nvPr/>
        </p:nvSpPr>
        <p:spPr>
          <a:xfrm>
            <a:off x="621469" y="1291825"/>
            <a:ext cx="94911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IDC: Most industrial companies struggling to leverage AI at scale due to condition of their data</a:t>
            </a:r>
            <a:endParaRPr/>
          </a:p>
        </p:txBody>
      </p:sp>
      <p:sp>
        <p:nvSpPr>
          <p:cNvPr id="127" name="Google Shape;127;g310023c1041_0_77"/>
          <p:cNvSpPr/>
          <p:nvPr/>
        </p:nvSpPr>
        <p:spPr>
          <a:xfrm>
            <a:off x="728168" y="2306421"/>
            <a:ext cx="1828800" cy="4560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g310023c1041_0_77"/>
          <p:cNvGrpSpPr/>
          <p:nvPr/>
        </p:nvGrpSpPr>
        <p:grpSpPr>
          <a:xfrm>
            <a:off x="680576" y="2587751"/>
            <a:ext cx="9948532" cy="3952652"/>
            <a:chOff x="680543" y="2336974"/>
            <a:chExt cx="5167800" cy="2949300"/>
          </a:xfrm>
        </p:grpSpPr>
        <p:sp>
          <p:nvSpPr>
            <p:cNvPr id="129" name="Google Shape;129;g310023c1041_0_77"/>
            <p:cNvSpPr/>
            <p:nvPr/>
          </p:nvSpPr>
          <p:spPr>
            <a:xfrm>
              <a:off x="680543" y="2336974"/>
              <a:ext cx="5167800" cy="2949300"/>
            </a:xfrm>
            <a:prstGeom prst="rect">
              <a:avLst/>
            </a:prstGeom>
            <a:solidFill>
              <a:srgbClr val="164680"/>
            </a:solidFill>
            <a:ln w="12700" cap="flat" cmpd="sng">
              <a:solidFill>
                <a:srgbClr val="1646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g310023c1041_0_77"/>
            <p:cNvSpPr txBox="1"/>
            <p:nvPr/>
          </p:nvSpPr>
          <p:spPr>
            <a:xfrm>
              <a:off x="879142" y="2560714"/>
              <a:ext cx="4754700" cy="24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0" indent="0" algn="l" rtl="0">
                <a:lnSpc>
                  <a:spcPct val="114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“I’ve spoken to dozens of industrial companies about their current and potential use of AI in factory operations and the overwhelming feedback I hear and see in IDC survey data is that most companies are struggling to leverage AI effectively at scale due to the condition of their data.</a:t>
              </a:r>
              <a:endPara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457200" marR="0" lvl="0" indent="0" algn="l" rtl="0">
                <a:lnSpc>
                  <a:spcPct val="114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They have this dilemma that contextually similar data is formatted in multiple ways and is difficult to source and normalize amidst a complete lack of historical governance and data architecture.</a:t>
              </a:r>
              <a:endPara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457200" marR="0" lvl="0" indent="0" algn="l" rtl="0">
                <a:lnSpc>
                  <a:spcPct val="114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I’ve heard loud and clear is that technology that helps to solve this challenge and reduce the labor requirement to decipher data will be readily adopted.”</a:t>
              </a:r>
              <a:endPara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457200" marR="0" lvl="0" indent="0" algn="l" rtl="0">
                <a:lnSpc>
                  <a:spcPct val="114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31" name="Google Shape;131;g310023c1041_0_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000" y="0"/>
            <a:ext cx="3620124" cy="13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10023c1041_0_77"/>
          <p:cNvSpPr txBox="1"/>
          <p:nvPr/>
        </p:nvSpPr>
        <p:spPr>
          <a:xfrm>
            <a:off x="3238650" y="5702125"/>
            <a:ext cx="571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– Jonathan Lang, Research Director of Worldwide IT/OT Convergence Strategies at IDC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Macintosh PowerPoint</Application>
  <PresentationFormat>Widescreen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Open Sans SemiBold</vt:lpstr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Joanamie Colapo</dc:creator>
  <cp:lastModifiedBy>Paul  Sherer</cp:lastModifiedBy>
  <cp:revision>2</cp:revision>
  <dcterms:created xsi:type="dcterms:W3CDTF">2024-10-23T11:50:44Z</dcterms:created>
  <dcterms:modified xsi:type="dcterms:W3CDTF">2024-11-04T23:38:05Z</dcterms:modified>
</cp:coreProperties>
</file>